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  <p:sldMasterId id="2147483677" r:id="rId4"/>
  </p:sldMasterIdLst>
  <p:sldIdLst>
    <p:sldId id="355" r:id="rId5"/>
    <p:sldId id="314" r:id="rId6"/>
    <p:sldId id="344" r:id="rId7"/>
    <p:sldId id="354" r:id="rId8"/>
    <p:sldId id="328" r:id="rId9"/>
    <p:sldId id="345" r:id="rId10"/>
    <p:sldId id="322" r:id="rId11"/>
    <p:sldId id="329" r:id="rId12"/>
    <p:sldId id="324" r:id="rId13"/>
    <p:sldId id="343" r:id="rId14"/>
    <p:sldId id="272" r:id="rId15"/>
    <p:sldId id="347" r:id="rId16"/>
    <p:sldId id="321" r:id="rId17"/>
    <p:sldId id="330" r:id="rId18"/>
    <p:sldId id="315" r:id="rId19"/>
    <p:sldId id="331" r:id="rId20"/>
    <p:sldId id="353" r:id="rId21"/>
    <p:sldId id="305" r:id="rId22"/>
    <p:sldId id="333" r:id="rId23"/>
    <p:sldId id="332" r:id="rId24"/>
    <p:sldId id="357" r:id="rId25"/>
    <p:sldId id="320" r:id="rId26"/>
    <p:sldId id="356" r:id="rId27"/>
    <p:sldId id="278" r:id="rId28"/>
    <p:sldId id="325" r:id="rId29"/>
    <p:sldId id="334" r:id="rId30"/>
    <p:sldId id="326" r:id="rId31"/>
    <p:sldId id="335" r:id="rId32"/>
    <p:sldId id="290" r:id="rId33"/>
    <p:sldId id="336" r:id="rId34"/>
    <p:sldId id="288" r:id="rId35"/>
    <p:sldId id="337" r:id="rId36"/>
    <p:sldId id="323" r:id="rId37"/>
    <p:sldId id="338" r:id="rId38"/>
    <p:sldId id="316" r:id="rId39"/>
    <p:sldId id="351" r:id="rId40"/>
    <p:sldId id="289" r:id="rId41"/>
    <p:sldId id="339" r:id="rId42"/>
    <p:sldId id="348" r:id="rId43"/>
    <p:sldId id="340" r:id="rId44"/>
    <p:sldId id="276" r:id="rId45"/>
    <p:sldId id="341" r:id="rId46"/>
    <p:sldId id="318" r:id="rId47"/>
    <p:sldId id="350" r:id="rId48"/>
    <p:sldId id="349" r:id="rId49"/>
    <p:sldId id="342" r:id="rId50"/>
    <p:sldId id="259" r:id="rId51"/>
    <p:sldId id="352" r:id="rId52"/>
    <p:sldId id="317" r:id="rId53"/>
    <p:sldId id="304" r:id="rId54"/>
    <p:sldId id="270" r:id="rId55"/>
    <p:sldId id="271" r:id="rId56"/>
    <p:sldId id="274" r:id="rId57"/>
    <p:sldId id="273" r:id="rId58"/>
    <p:sldId id="313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 autoAdjust="0"/>
    <p:restoredTop sz="94669" autoAdjust="0"/>
  </p:normalViewPr>
  <p:slideViewPr>
    <p:cSldViewPr snapToObjects="1">
      <p:cViewPr varScale="1">
        <p:scale>
          <a:sx n="100" d="100"/>
          <a:sy n="100" d="100"/>
        </p:scale>
        <p:origin x="-2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11DE3-139A-40C9-A307-C6110D81017F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CC76C-191E-4845-AB28-CF66D158C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608E5-DF46-4D19-9DA5-1B1E7AAF0B6F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E17C9-550C-494A-B0CB-C5000FBA6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CFCE1-2FBC-476E-B4D9-CB199D3C2119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CDB12-C455-4924-A693-C2D67ECE6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E94DD-96A7-4583-B8F1-17578C874B89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4E0D6-712A-4BC5-832B-E08EB1CB2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8DBCB-74E0-415C-9D68-ADA252B70F44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FD9D6-7346-45AD-A4BD-DCDF8B2D0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D2035-9014-440D-B0B1-B440636AAEB0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88E46-470B-4852-898F-AF9FBD53F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488C9-C02C-4443-9766-6B4EA3F211B6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B43E6-7651-4BDD-9F23-4D63E62DF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B3B1A-8E6D-4B07-8CF7-687FE6BAFAAF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AD37-32D6-463D-A47E-BE3E86678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99EAA-8D63-4055-8479-B40A02576F8C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CF025-4543-4163-BE83-7A73FCBA08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E34FC-E072-49A3-8D5A-DD80971296BC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63D11-6BDB-46EB-8F76-294EEA072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65CFB-3ADB-4229-A17D-B85B1847B068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3684F-9E66-46B3-9797-DB0F4C499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9BC18-C515-435A-B023-8EFEA6B7BD6F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61E59-FA6E-4E27-885D-29254026D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E27FD-7BAD-4E72-94DC-4BB6A4A4AF56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60294-2640-400C-81A1-C3EC183574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EDE41-EA56-495D-A6B0-B0597716B21E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A6035-E5A1-4730-809A-BBC8084D5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792E0-3D0C-4E76-890C-5BC797D46AD3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92DFC-9A73-452C-881B-128EFA45B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E8D01-0B87-4740-841C-B328B3C2E2FE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E45-3479-4F20-B398-465BE9E89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6517A-7239-48E4-AD5B-4D2B99615A50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D5806-64EC-4C45-9613-905A0A9BC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6B4D6-F895-40E6-9C3B-9A837A6C0BE6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26033-A57B-43F7-89DA-6822182A8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58D64-D716-4D32-9696-D02FBAB89CFC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E3F4B-BED1-49DD-A410-C606CA5B8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5368D-E85B-484F-93D2-270B44206E09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C00E0-6CCA-4F77-8BC5-E9916099E3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09304-F696-449B-95B7-4E116D4F6E19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ED5AA-8DBE-480E-B81C-EE0B5B9906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C8450-A9EF-4D6F-B6E4-5F9740A6BEF6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B25BF-38F0-4D8F-AECF-B4F8D831FF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38DE8-0A4F-4051-AC62-D1D9EC76B228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C4173-F8B0-45B9-96FB-9911158D6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C78AC-A6BB-4057-ACAE-C688A7EF67B3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1F548-8D9B-4FC7-A838-35660542C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EDE98-58EB-4E5A-A342-9584A79E4BEC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B7AD3-ABD6-4321-95EB-B2EC1FEBA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F378C-AF55-48EE-AE58-850A2D34C8F0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42067-8E80-4602-B3F4-B08156E75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D04C3-B3BD-4977-B8EE-B4DB23F04D98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7C2FB-6BB2-4AB0-9F7B-1216C8E1F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1AF65-8EB1-43E1-9300-900D8C96D1FA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F160D-C7D3-4AB7-8D29-F6954037D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D37C5-AA95-4E2E-BEA0-4D7B70B363F6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43CB-4007-430E-80E8-2D16882F7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7AEC1-7524-4F1B-80E0-4C91D4550D0B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17BF4-6300-4AE2-82A0-8C6631BAD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B8976-B9C2-42C7-8C47-4829D03BA2DD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91830-52A0-4394-853A-2664CBC34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2628E-96CC-4868-A61B-017650E789F3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A61EE-185A-45B1-A594-0CDAFE19B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D68EC-ABCD-4650-A0DA-B1E756C1B994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865FA-1F11-4549-9EF3-A37DE7D33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A9576-981D-49A7-ABEA-2D5E3BED9907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416F5-D475-42DF-B587-890673990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1A7C0-AAEA-4025-89BC-3F04002922D6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F96FD-FF25-4869-A7A8-5ECA62717E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621AD-4DAE-42CD-B371-6F7086C7EAFE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6D37C-83BC-4DF5-BE07-2543809E0A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CD0F5-5F6E-4710-8510-9EEA281A7B08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EAE25-6749-47FB-892D-D526114CA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41F21-216A-4DCB-A4B2-D678DE090939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0B622-44D1-43E1-812C-4CDEEB8D68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93FC2-CCBE-4931-9249-22147508D70E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536C7-24A8-4F2F-8D04-EAFADBC23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92A8D-9BF6-45D5-9F16-742BB918B484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91EB4-6B58-4547-AE44-B8F545032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3AACA-78D7-43FB-BCAA-3B4E74CC642B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1486D-8F72-46CB-A430-1DA0BF3FE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BB6C9-F2D3-4F09-9B03-2905EC15889B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A9B01-15E8-421B-ABA3-3F8952439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623ED-0FAC-40C0-AEF5-D7846E32B979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DF8AA-3090-473D-8F44-2D4BA08CB3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243A2-A864-46F0-9582-0190E00CF3F7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28A9C-FB7E-4FF6-A197-3F4256119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098D7-1004-433A-9802-AB6B8DEBB69D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1CDA4-A8DB-4297-BC59-61F27CC2D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A3FD9-C421-4FB4-8200-84CCC5DF9701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24FF9-BB2E-4AA5-9943-964CA0B7B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5CE10-3371-4184-8476-A22D39471755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BD799-1A65-4CDC-86E2-B1165B532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24B51-7CC1-4D6B-ADB5-013E1CE4322F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DF67D-CAF2-4DB0-A09C-0F6B3C933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F83A2-1B39-4F5F-BB96-E35A137A6428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E2DBA-CCCE-4C0D-B028-6359675CF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F3DAD-A377-4821-96A4-EBE47516EC18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2D10C-BB45-423D-8B28-30DB736756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7E6F4-9BBB-4970-A578-A15FB4246580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3CD14-3DAF-46AD-931C-40D97B197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99748-7C83-4CDF-AA8E-D7F72C09B403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D31C6-F2D6-4755-8D3F-1FDD805F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C75FAD-9344-406A-B5D0-BB3B98D6DECF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7C53846-ABA9-4439-8697-9D843B9F4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48E9758-670F-41FC-A58B-4EED89D275A0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D907B26-5F4A-411E-8B3E-253DEB1A5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9FD0A26-1C17-4080-A717-DE457D0144B6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0FDB519-EABC-4D0F-833F-38B2C5CCE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60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8D802EF-BB45-46C5-8A94-B152297BD8D8}" type="datetimeFigureOut">
              <a:rPr lang="en-US"/>
              <a:pPr>
                <a:defRPr/>
              </a:pPr>
              <a:t>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42AC90-6440-4A84-AD99-C4C05EF52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8" descr="Newt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9421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Text Box 3"/>
          <p:cNvSpPr txBox="1">
            <a:spLocks noChangeArrowheads="1"/>
          </p:cNvSpPr>
          <p:nvPr/>
        </p:nvSpPr>
        <p:spPr bwMode="auto">
          <a:xfrm>
            <a:off x="0" y="57150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Sir Isaac Newton</a:t>
            </a:r>
            <a:r>
              <a:rPr lang="en-US"/>
              <a:t> </a:t>
            </a:r>
            <a:r>
              <a:rPr lang="en-US" b="1"/>
              <a:t>(1643-1727)  Age 84 </a:t>
            </a:r>
          </a:p>
        </p:txBody>
      </p:sp>
      <p:sp>
        <p:nvSpPr>
          <p:cNvPr id="67587" name="Text Box 4"/>
          <p:cNvSpPr txBox="1">
            <a:spLocks noChangeArrowheads="1"/>
          </p:cNvSpPr>
          <p:nvPr/>
        </p:nvSpPr>
        <p:spPr bwMode="auto">
          <a:xfrm>
            <a:off x="4572000" y="1828800"/>
            <a:ext cx="457200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/>
              <a:t>Newton's Second Law of Motion:</a:t>
            </a:r>
          </a:p>
          <a:p>
            <a:pPr>
              <a:spcBef>
                <a:spcPct val="50000"/>
              </a:spcBef>
            </a:pPr>
            <a:r>
              <a:rPr lang="en-US" b="1"/>
              <a:t>The relationship between an object's mass </a:t>
            </a:r>
            <a:r>
              <a:rPr lang="en-US" b="1" i="1"/>
              <a:t>m</a:t>
            </a:r>
            <a:r>
              <a:rPr lang="en-US" b="1"/>
              <a:t>, its acceleration </a:t>
            </a:r>
            <a:r>
              <a:rPr lang="en-US" b="1" i="1"/>
              <a:t>a</a:t>
            </a:r>
            <a:r>
              <a:rPr lang="en-US" b="1"/>
              <a:t>, and the applied force F is </a:t>
            </a:r>
            <a:r>
              <a:rPr lang="en-US" b="1" i="1"/>
              <a:t>F = ma</a:t>
            </a:r>
            <a:r>
              <a:rPr lang="en-US" b="1"/>
              <a:t>. </a:t>
            </a:r>
            <a:endParaRPr lang="en-US"/>
          </a:p>
        </p:txBody>
      </p:sp>
      <p:sp>
        <p:nvSpPr>
          <p:cNvPr id="67588" name="Text Box 6"/>
          <p:cNvSpPr txBox="1">
            <a:spLocks noChangeArrowheads="1"/>
          </p:cNvSpPr>
          <p:nvPr/>
        </p:nvSpPr>
        <p:spPr bwMode="auto">
          <a:xfrm>
            <a:off x="0" y="63388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A Newton is the measure of Force:  1N = 1 (kg m) / s</a:t>
            </a:r>
            <a:r>
              <a:rPr lang="en-US" b="1" baseline="30000"/>
              <a:t>2</a:t>
            </a:r>
            <a:r>
              <a:rPr lang="en-US" b="1"/>
              <a:t> </a:t>
            </a:r>
          </a:p>
        </p:txBody>
      </p:sp>
      <p:sp>
        <p:nvSpPr>
          <p:cNvPr id="67589" name="Text Box 7"/>
          <p:cNvSpPr txBox="1">
            <a:spLocks noChangeArrowheads="1"/>
          </p:cNvSpPr>
          <p:nvPr/>
        </p:nvSpPr>
        <p:spPr bwMode="auto">
          <a:xfrm>
            <a:off x="4572000" y="76200"/>
            <a:ext cx="457200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/>
              <a:t>Newton's First Law of Motion:</a:t>
            </a:r>
          </a:p>
          <a:p>
            <a:pPr>
              <a:spcBef>
                <a:spcPct val="50000"/>
              </a:spcBef>
            </a:pPr>
            <a:r>
              <a:rPr lang="en-US" b="1"/>
              <a:t>Every object in a state of uniform motion tends to remain in that state of motion unless an external force is applied to it.</a:t>
            </a:r>
            <a:r>
              <a:rPr lang="en-US"/>
              <a:t> (</a:t>
            </a:r>
            <a:r>
              <a:rPr lang="en-US" b="1" i="1"/>
              <a:t>The Law of Inertia)</a:t>
            </a:r>
          </a:p>
        </p:txBody>
      </p:sp>
      <p:sp>
        <p:nvSpPr>
          <p:cNvPr id="67590" name="Text Box 9"/>
          <p:cNvSpPr txBox="1">
            <a:spLocks noChangeArrowheads="1"/>
          </p:cNvSpPr>
          <p:nvPr/>
        </p:nvSpPr>
        <p:spPr bwMode="auto">
          <a:xfrm>
            <a:off x="4572000" y="3352800"/>
            <a:ext cx="45720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/>
              <a:t>Newton's Third Law of Motion:</a:t>
            </a:r>
          </a:p>
          <a:p>
            <a:pPr>
              <a:spcBef>
                <a:spcPct val="50000"/>
              </a:spcBef>
            </a:pPr>
            <a:r>
              <a:rPr lang="en-US" b="1"/>
              <a:t>For every action there is an equal and opposite reaction.</a:t>
            </a:r>
            <a:r>
              <a:rPr lang="en-US"/>
              <a:t> </a:t>
            </a:r>
          </a:p>
        </p:txBody>
      </p:sp>
      <p:pic>
        <p:nvPicPr>
          <p:cNvPr id="67591" name="Picture 10" descr="newtonapp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4267200"/>
            <a:ext cx="147796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6201" y="4800600"/>
            <a:ext cx="2578406" cy="2014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090209" y="1828799"/>
            <a:ext cx="4379187" cy="35113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/>
          </a:extLst>
        </p:spPr>
      </p:pic>
      <p:sp>
        <p:nvSpPr>
          <p:cNvPr id="69635" name="TextBox 1"/>
          <p:cNvSpPr txBox="1">
            <a:spLocks noChangeArrowheads="1"/>
          </p:cNvSpPr>
          <p:nvPr/>
        </p:nvSpPr>
        <p:spPr bwMode="auto">
          <a:xfrm>
            <a:off x="2489200" y="765175"/>
            <a:ext cx="3581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/>
              <a:t>St. Louis Arch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229350" y="214311"/>
            <a:ext cx="274320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39581" y="447002"/>
            <a:ext cx="2451646" cy="1677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9638" name="TextBox 3"/>
          <p:cNvSpPr txBox="1">
            <a:spLocks noChangeArrowheads="1"/>
          </p:cNvSpPr>
          <p:nvPr/>
        </p:nvSpPr>
        <p:spPr bwMode="auto">
          <a:xfrm>
            <a:off x="603250" y="4154488"/>
            <a:ext cx="152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Completed in 1965</a:t>
            </a:r>
          </a:p>
        </p:txBody>
      </p:sp>
      <p:sp>
        <p:nvSpPr>
          <p:cNvPr id="69639" name="TextBox 4"/>
          <p:cNvSpPr txBox="1">
            <a:spLocks noChangeArrowheads="1"/>
          </p:cNvSpPr>
          <p:nvPr/>
        </p:nvSpPr>
        <p:spPr bwMode="auto">
          <a:xfrm>
            <a:off x="565150" y="2251075"/>
            <a:ext cx="1600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Keystone being placed</a:t>
            </a:r>
          </a:p>
        </p:txBody>
      </p:sp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203497" y="4879103"/>
            <a:ext cx="2794906" cy="18573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/>
          </a:extLst>
        </p:spPr>
      </p:pic>
      <p:sp>
        <p:nvSpPr>
          <p:cNvPr id="69641" name="TextBox 5"/>
          <p:cNvSpPr txBox="1">
            <a:spLocks noChangeArrowheads="1"/>
          </p:cNvSpPr>
          <p:nvPr/>
        </p:nvSpPr>
        <p:spPr bwMode="auto">
          <a:xfrm>
            <a:off x="6648450" y="3962400"/>
            <a:ext cx="1905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Construction began in 1963</a:t>
            </a:r>
          </a:p>
        </p:txBody>
      </p:sp>
      <p:sp>
        <p:nvSpPr>
          <p:cNvPr id="69642" name="TextBox 6"/>
          <p:cNvSpPr txBox="1">
            <a:spLocks noChangeArrowheads="1"/>
          </p:cNvSpPr>
          <p:nvPr/>
        </p:nvSpPr>
        <p:spPr bwMode="auto">
          <a:xfrm>
            <a:off x="6696075" y="2514600"/>
            <a:ext cx="1809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Construction progress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861060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fir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381000"/>
            <a:ext cx="9525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ChangeArrowheads="1"/>
          </p:cNvSpPr>
          <p:nvPr/>
        </p:nvSpPr>
        <p:spPr bwMode="auto">
          <a:xfrm>
            <a:off x="3140075" y="3246438"/>
            <a:ext cx="286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Christian Andreas Doppler</a:t>
            </a:r>
          </a:p>
        </p:txBody>
      </p:sp>
      <p:sp>
        <p:nvSpPr>
          <p:cNvPr id="73730" name="Rectangle 3"/>
          <p:cNvSpPr>
            <a:spLocks noChangeArrowheads="1"/>
          </p:cNvSpPr>
          <p:nvPr/>
        </p:nvSpPr>
        <p:spPr bwMode="auto">
          <a:xfrm>
            <a:off x="3140075" y="3246438"/>
            <a:ext cx="286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Christian Andreas Doppler</a:t>
            </a:r>
          </a:p>
        </p:txBody>
      </p:sp>
      <p:pic>
        <p:nvPicPr>
          <p:cNvPr id="7373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47650"/>
            <a:ext cx="7775575" cy="636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>
          <a:xfrm>
            <a:off x="1828800" y="3644900"/>
            <a:ext cx="4175125" cy="7938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003925" y="3652838"/>
            <a:ext cx="0" cy="2290762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7-Point Star 10"/>
          <p:cNvSpPr/>
          <p:nvPr/>
        </p:nvSpPr>
        <p:spPr>
          <a:xfrm>
            <a:off x="5808663" y="3481388"/>
            <a:ext cx="390525" cy="327025"/>
          </a:xfrm>
          <a:prstGeom prst="star7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1828800" y="4641850"/>
            <a:ext cx="2667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495800" y="4648200"/>
            <a:ext cx="0" cy="1295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7-Point Star 22"/>
          <p:cNvSpPr/>
          <p:nvPr/>
        </p:nvSpPr>
        <p:spPr>
          <a:xfrm>
            <a:off x="4343400" y="4419600"/>
            <a:ext cx="304800" cy="304800"/>
          </a:xfrm>
          <a:prstGeom prst="star7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want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3733800" y="2197100"/>
            <a:ext cx="9525" cy="2514600"/>
          </a:xfrm>
          <a:prstGeom prst="line">
            <a:avLst/>
          </a:prstGeom>
          <a:ln w="63500">
            <a:solidFill>
              <a:schemeClr val="dk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14800" y="2197100"/>
            <a:ext cx="9525" cy="2514600"/>
          </a:xfrm>
          <a:prstGeom prst="line">
            <a:avLst/>
          </a:prstGeom>
          <a:ln w="63500">
            <a:solidFill>
              <a:schemeClr val="dk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95800" y="2209800"/>
            <a:ext cx="9525" cy="2514600"/>
          </a:xfrm>
          <a:prstGeom prst="line">
            <a:avLst/>
          </a:prstGeom>
          <a:ln w="63500">
            <a:solidFill>
              <a:schemeClr val="dk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76800" y="2197100"/>
            <a:ext cx="9525" cy="2514600"/>
          </a:xfrm>
          <a:prstGeom prst="line">
            <a:avLst/>
          </a:prstGeom>
          <a:ln w="63500">
            <a:solidFill>
              <a:schemeClr val="dk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57800" y="2209800"/>
            <a:ext cx="9525" cy="2514600"/>
          </a:xfrm>
          <a:prstGeom prst="line">
            <a:avLst/>
          </a:prstGeom>
          <a:ln w="63500">
            <a:solidFill>
              <a:schemeClr val="dk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638800" y="2212975"/>
            <a:ext cx="9525" cy="2514600"/>
          </a:xfrm>
          <a:prstGeom prst="line">
            <a:avLst/>
          </a:prstGeom>
          <a:ln w="63500">
            <a:solidFill>
              <a:schemeClr val="dk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943600" y="2212975"/>
            <a:ext cx="9525" cy="2514600"/>
          </a:xfrm>
          <a:prstGeom prst="line">
            <a:avLst/>
          </a:prstGeom>
          <a:ln w="63500">
            <a:solidFill>
              <a:schemeClr val="dk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3505200" y="2197100"/>
            <a:ext cx="2514600" cy="15875"/>
          </a:xfrm>
          <a:prstGeom prst="line">
            <a:avLst/>
          </a:prstGeom>
          <a:ln w="63500">
            <a:solidFill>
              <a:schemeClr val="dk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490913" y="4719638"/>
            <a:ext cx="2514600" cy="14287"/>
          </a:xfrm>
          <a:prstGeom prst="line">
            <a:avLst/>
          </a:prstGeom>
          <a:ln w="63500">
            <a:solidFill>
              <a:schemeClr val="dk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upload.wikimedia.org/wikipedia/commons/thumb/c/c6/Leidenfrost_droplet.svg/2000px-Leidenfrost_droplet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38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28600"/>
            <a:ext cx="61436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0" descr="doppl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9421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0" y="5791200"/>
            <a:ext cx="449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Christian Doppler (1803-1853)  Age 49 </a:t>
            </a:r>
          </a:p>
        </p:txBody>
      </p:sp>
      <p:sp>
        <p:nvSpPr>
          <p:cNvPr id="77827" name="Text Box 4"/>
          <p:cNvSpPr txBox="1">
            <a:spLocks noChangeArrowheads="1"/>
          </p:cNvSpPr>
          <p:nvPr/>
        </p:nvSpPr>
        <p:spPr bwMode="auto">
          <a:xfrm>
            <a:off x="4572000" y="2514600"/>
            <a:ext cx="24384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The perceived frequency is higher during the approach and it is lower during the recession. </a:t>
            </a:r>
          </a:p>
        </p:txBody>
      </p:sp>
      <p:sp>
        <p:nvSpPr>
          <p:cNvPr id="77828" name="Text Box 7"/>
          <p:cNvSpPr txBox="1">
            <a:spLocks noChangeArrowheads="1"/>
          </p:cNvSpPr>
          <p:nvPr/>
        </p:nvSpPr>
        <p:spPr bwMode="auto">
          <a:xfrm>
            <a:off x="4572000" y="457200"/>
            <a:ext cx="45720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An Austrian mathematician and physicist. Most famous for what is now called the Doppler effect. Proposed in 1842, the apparent change in frequency and wavelength of a wave as perceived by an observer moving relative to the wave's source. </a:t>
            </a:r>
          </a:p>
        </p:txBody>
      </p:sp>
      <p:pic>
        <p:nvPicPr>
          <p:cNvPr id="77829" name="Picture 11" descr="d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7086600" y="25146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14" descr="kauf5_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4343400"/>
            <a:ext cx="4191000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3619500" cy="511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163513" y="5410200"/>
            <a:ext cx="36687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Erwin Schrödinger (1887 – 1961)  Age 73</a:t>
            </a:r>
          </a:p>
        </p:txBody>
      </p:sp>
      <p:pic>
        <p:nvPicPr>
          <p:cNvPr id="7885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228600"/>
            <a:ext cx="5024438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1447800"/>
            <a:ext cx="5024438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25900" y="2501900"/>
            <a:ext cx="48974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4" name="TextBox 3"/>
          <p:cNvSpPr txBox="1">
            <a:spLocks noChangeArrowheads="1"/>
          </p:cNvSpPr>
          <p:nvPr/>
        </p:nvSpPr>
        <p:spPr bwMode="auto">
          <a:xfrm>
            <a:off x="4724400" y="4495800"/>
            <a:ext cx="3886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Famous for his Time-dependent and Time-independent equations. His cat is also famous.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9050"/>
            <a:ext cx="86106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0"/>
            <a:ext cx="6043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19200" y="-685800"/>
            <a:ext cx="103632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ChangeArrowheads="1"/>
          </p:cNvSpPr>
          <p:nvPr/>
        </p:nvSpPr>
        <p:spPr bwMode="auto">
          <a:xfrm>
            <a:off x="3140075" y="3246438"/>
            <a:ext cx="286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Christian Andreas Doppler</a:t>
            </a:r>
          </a:p>
        </p:txBody>
      </p:sp>
      <p:sp>
        <p:nvSpPr>
          <p:cNvPr id="84994" name="Rectangle 3"/>
          <p:cNvSpPr>
            <a:spLocks noChangeArrowheads="1"/>
          </p:cNvSpPr>
          <p:nvPr/>
        </p:nvSpPr>
        <p:spPr bwMode="auto">
          <a:xfrm>
            <a:off x="3140075" y="3246438"/>
            <a:ext cx="286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Christian Andreas Doppler</a:t>
            </a:r>
          </a:p>
        </p:txBody>
      </p:sp>
      <p:pic>
        <p:nvPicPr>
          <p:cNvPr id="8499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96838"/>
            <a:ext cx="8890000" cy="666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17488"/>
            <a:ext cx="4343400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2" name="TextBox 1"/>
          <p:cNvSpPr txBox="1">
            <a:spLocks noChangeArrowheads="1"/>
          </p:cNvSpPr>
          <p:nvPr/>
        </p:nvSpPr>
        <p:spPr bwMode="auto">
          <a:xfrm>
            <a:off x="571500" y="6019800"/>
            <a:ext cx="3657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Georg Simon Ohm (1789 – 1854)</a:t>
            </a:r>
          </a:p>
        </p:txBody>
      </p:sp>
      <p:sp>
        <p:nvSpPr>
          <p:cNvPr id="87043" name="TextBox 2"/>
          <p:cNvSpPr txBox="1">
            <a:spLocks noChangeArrowheads="1"/>
          </p:cNvSpPr>
          <p:nvPr/>
        </p:nvSpPr>
        <p:spPr bwMode="auto">
          <a:xfrm>
            <a:off x="4800600" y="2236788"/>
            <a:ext cx="37338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rgbClr val="FFFFFF"/>
              </a:buClr>
              <a:buFont typeface="Arial" charset="0"/>
              <a:buChar char="•"/>
            </a:pPr>
            <a:r>
              <a:rPr lang="en-US"/>
              <a:t>Known for discoveries in electricity and magnetism</a:t>
            </a:r>
          </a:p>
          <a:p>
            <a:pPr marL="285750" indent="-285750">
              <a:buClr>
                <a:srgbClr val="FFFFFF"/>
              </a:buClr>
              <a:buFont typeface="Arial" charset="0"/>
              <a:buChar char="•"/>
            </a:pPr>
            <a:r>
              <a:rPr lang="en-US"/>
              <a:t>Found the relationship between the a current and the voltage, now known as Ohm’s Law</a:t>
            </a:r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17488"/>
            <a:ext cx="2625725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3713163"/>
            <a:ext cx="34575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400800" y="4633913"/>
            <a:ext cx="381000" cy="53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704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64300" y="4849813"/>
            <a:ext cx="407988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64300" y="5102225"/>
            <a:ext cx="407988" cy="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5" descr="tesl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228600"/>
            <a:ext cx="3811588" cy="5081588"/>
          </a:xfrm>
        </p:spPr>
      </p:pic>
      <p:sp>
        <p:nvSpPr>
          <p:cNvPr id="89091" name="Text Box 7"/>
          <p:cNvSpPr txBox="1">
            <a:spLocks noChangeArrowheads="1"/>
          </p:cNvSpPr>
          <p:nvPr/>
        </p:nvSpPr>
        <p:spPr bwMode="auto">
          <a:xfrm>
            <a:off x="304800" y="5638800"/>
            <a:ext cx="327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</a:rPr>
              <a:t>Nikola Tesla (1856-1943)</a:t>
            </a:r>
          </a:p>
        </p:txBody>
      </p:sp>
      <p:pic>
        <p:nvPicPr>
          <p:cNvPr id="89092" name="Picture 8" descr="tesla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114800" y="304800"/>
            <a:ext cx="4876800" cy="3576638"/>
          </a:xfrm>
        </p:spPr>
      </p:pic>
      <p:sp>
        <p:nvSpPr>
          <p:cNvPr id="89093" name="Text Box 11"/>
          <p:cNvSpPr txBox="1">
            <a:spLocks noChangeArrowheads="1"/>
          </p:cNvSpPr>
          <p:nvPr/>
        </p:nvSpPr>
        <p:spPr bwMode="auto">
          <a:xfrm>
            <a:off x="4114800" y="4191000"/>
            <a:ext cx="480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Known for work in electricity and magnetism</a:t>
            </a:r>
          </a:p>
        </p:txBody>
      </p:sp>
      <p:sp>
        <p:nvSpPr>
          <p:cNvPr id="89094" name="Text Box 12"/>
          <p:cNvSpPr txBox="1">
            <a:spLocks noChangeArrowheads="1"/>
          </p:cNvSpPr>
          <p:nvPr/>
        </p:nvSpPr>
        <p:spPr bwMode="auto">
          <a:xfrm>
            <a:off x="4114800" y="4343400"/>
            <a:ext cx="48006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sz="2000">
                <a:solidFill>
                  <a:srgbClr val="FFFFFF"/>
                </a:solidFill>
              </a:rPr>
              <a:t>Known for contributions in electricity and magnetism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rgbClr val="FFFFFF"/>
                </a:solidFill>
              </a:rPr>
              <a:t> Worked with tuned circuits using high-voltage and high-frequency resonant transformers</a:t>
            </a:r>
          </a:p>
        </p:txBody>
      </p:sp>
      <p:sp>
        <p:nvSpPr>
          <p:cNvPr id="89095" name="Rectangle 13"/>
          <p:cNvSpPr>
            <a:spLocks noChangeArrowheads="1"/>
          </p:cNvSpPr>
          <p:nvPr/>
        </p:nvSpPr>
        <p:spPr bwMode="auto">
          <a:xfrm>
            <a:off x="4114800" y="304800"/>
            <a:ext cx="4876800" cy="3581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ChangeArrowheads="1"/>
          </p:cNvSpPr>
          <p:nvPr/>
        </p:nvSpPr>
        <p:spPr bwMode="auto">
          <a:xfrm>
            <a:off x="3140075" y="3246438"/>
            <a:ext cx="286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Christian Andreas Doppler</a:t>
            </a:r>
          </a:p>
        </p:txBody>
      </p:sp>
      <p:sp>
        <p:nvSpPr>
          <p:cNvPr id="91138" name="Rectangle 3"/>
          <p:cNvSpPr>
            <a:spLocks noChangeArrowheads="1"/>
          </p:cNvSpPr>
          <p:nvPr/>
        </p:nvSpPr>
        <p:spPr bwMode="auto">
          <a:xfrm>
            <a:off x="3140075" y="3246438"/>
            <a:ext cx="286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Christian Andreas Doppler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063" y="184150"/>
            <a:ext cx="8905875" cy="6491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400">
                <a:latin typeface="Calibri" pitchFamily="34" charset="0"/>
              </a:rPr>
              <a:t>Lorentz</a:t>
            </a:r>
            <a:br>
              <a:rPr lang="en-US" sz="4400">
                <a:latin typeface="Calibri" pitchFamily="34" charset="0"/>
              </a:rPr>
            </a:br>
            <a:endParaRPr lang="en-US" sz="4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ChangeArrowheads="1"/>
          </p:cNvSpPr>
          <p:nvPr/>
        </p:nvSpPr>
        <p:spPr bwMode="auto">
          <a:xfrm>
            <a:off x="3140075" y="3246438"/>
            <a:ext cx="286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Christian Andreas Doppler</a:t>
            </a:r>
          </a:p>
        </p:txBody>
      </p:sp>
      <p:sp>
        <p:nvSpPr>
          <p:cNvPr id="95234" name="Rectangle 3"/>
          <p:cNvSpPr>
            <a:spLocks noChangeArrowheads="1"/>
          </p:cNvSpPr>
          <p:nvPr/>
        </p:nvSpPr>
        <p:spPr bwMode="auto">
          <a:xfrm>
            <a:off x="3140075" y="3246438"/>
            <a:ext cx="286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Christian Andreas Doppler</a:t>
            </a:r>
          </a:p>
        </p:txBody>
      </p:sp>
      <p:pic>
        <p:nvPicPr>
          <p:cNvPr id="9523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5913" y="80963"/>
            <a:ext cx="5972175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74638"/>
            <a:ext cx="6359525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400">
                <a:latin typeface="Calibri" pitchFamily="34" charset="0"/>
              </a:rPr>
              <a:t>George Clooney</a:t>
            </a:r>
          </a:p>
        </p:txBody>
      </p:sp>
      <p:pic>
        <p:nvPicPr>
          <p:cNvPr id="99330" name="Picture 4" descr="lat-clooney-42-la0004064916-200901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3525" y="1600200"/>
            <a:ext cx="7000875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 descr="E:\WOP2010\2010WOP Photos\thank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3140075" y="3246438"/>
            <a:ext cx="286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Christian Andreas Doppler</a:t>
            </a: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3140075" y="3246438"/>
            <a:ext cx="286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Christian Andreas Doppler</a:t>
            </a:r>
          </a:p>
        </p:txBody>
      </p:sp>
      <p:pic>
        <p:nvPicPr>
          <p:cNvPr id="103428" name="Picture 4" descr="Einstein_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480060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457200" y="5562600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Albert Einstein (1879-1955)</a:t>
            </a: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5181600" y="1371600"/>
            <a:ext cx="36576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sz="2000">
                <a:solidFill>
                  <a:srgbClr val="FFFFFF"/>
                </a:solidFill>
              </a:rPr>
              <a:t>Best known for his theories of special and general relativity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rgbClr val="FFFFFF"/>
                </a:solidFill>
              </a:rPr>
              <a:t> One commonly used application is GPS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rgbClr val="FFFFFF"/>
                </a:solidFill>
              </a:rPr>
              <a:t> Predictions of relativity: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n-US" sz="2000">
                <a:solidFill>
                  <a:srgbClr val="FFFFFF"/>
                </a:solidFill>
              </a:rPr>
              <a:t> Gravitational lensing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n-US" sz="2000">
                <a:solidFill>
                  <a:srgbClr val="FFFFFF"/>
                </a:solidFill>
              </a:rPr>
              <a:t> Time dilation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n-US" sz="2000">
                <a:solidFill>
                  <a:srgbClr val="FFFFFF"/>
                </a:solidFill>
              </a:rPr>
              <a:t> Length contraction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Breaking Newton’s Law of Gravity</a:t>
            </a:r>
          </a:p>
        </p:txBody>
      </p:sp>
      <p:sp>
        <p:nvSpPr>
          <p:cNvPr id="61442" name="Text Box 4"/>
          <p:cNvSpPr txBox="1">
            <a:spLocks noChangeArrowheads="1"/>
          </p:cNvSpPr>
          <p:nvPr/>
        </p:nvSpPr>
        <p:spPr bwMode="auto">
          <a:xfrm>
            <a:off x="4572000" y="1600200"/>
            <a:ext cx="457200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/>
              <a:t>Newton's Second Law of Motion:</a:t>
            </a:r>
          </a:p>
          <a:p>
            <a:pPr>
              <a:spcBef>
                <a:spcPct val="50000"/>
              </a:spcBef>
            </a:pPr>
            <a:r>
              <a:rPr lang="en-US" b="1"/>
              <a:t>The relationship between an object's mass </a:t>
            </a:r>
            <a:r>
              <a:rPr lang="en-US" b="1" i="1"/>
              <a:t>m</a:t>
            </a:r>
            <a:r>
              <a:rPr lang="en-US" b="1"/>
              <a:t>, its acceleration </a:t>
            </a:r>
            <a:r>
              <a:rPr lang="en-US" b="1" i="1"/>
              <a:t>a</a:t>
            </a:r>
            <a:r>
              <a:rPr lang="en-US" b="1"/>
              <a:t>, and the applied force F is </a:t>
            </a:r>
            <a:r>
              <a:rPr lang="en-US" b="1" i="1"/>
              <a:t>F = ma</a:t>
            </a:r>
            <a:r>
              <a:rPr lang="en-US" b="1"/>
              <a:t>. </a:t>
            </a:r>
            <a:endParaRPr lang="en-US"/>
          </a:p>
        </p:txBody>
      </p:sp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0" y="3581400"/>
            <a:ext cx="72390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The force is proportional to the product of the masses and inversely proportional to the square of the distance between them.</a:t>
            </a:r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r>
              <a:rPr lang="en-US" b="1"/>
              <a:t>    F = G[ {m1 m2} / {r^2} ], </a:t>
            </a:r>
          </a:p>
        </p:txBody>
      </p:sp>
      <p:pic>
        <p:nvPicPr>
          <p:cNvPr id="61444" name="Picture 7" descr="Diagram of two masses attracting one anoth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4770438"/>
            <a:ext cx="2819400" cy="19732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3"/>
          <p:cNvSpPr txBox="1">
            <a:spLocks noChangeArrowheads="1"/>
          </p:cNvSpPr>
          <p:nvPr/>
        </p:nvSpPr>
        <p:spPr bwMode="auto">
          <a:xfrm>
            <a:off x="0" y="6248400"/>
            <a:ext cx="449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Thomas Edison (1847-1931)  Age 84 </a:t>
            </a:r>
          </a:p>
        </p:txBody>
      </p:sp>
      <p:sp>
        <p:nvSpPr>
          <p:cNvPr id="104450" name="Text Box 4"/>
          <p:cNvSpPr txBox="1">
            <a:spLocks noChangeArrowheads="1"/>
          </p:cNvSpPr>
          <p:nvPr/>
        </p:nvSpPr>
        <p:spPr bwMode="auto">
          <a:xfrm>
            <a:off x="4572000" y="2360613"/>
            <a:ext cx="28194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Edison patented a system for electricity distribution in 1880, which was essential to capitalize on the invention of the electric lamp.</a:t>
            </a:r>
            <a:endParaRPr lang="en-US" b="1"/>
          </a:p>
        </p:txBody>
      </p:sp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4572000" y="45720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In 1878, Edison formed the Edison Electric Light Company in New York City with several financiers</a:t>
            </a:r>
            <a:endParaRPr lang="en-US" b="1"/>
          </a:p>
        </p:txBody>
      </p:sp>
      <p:pic>
        <p:nvPicPr>
          <p:cNvPr id="104452" name="Picture 2" descr="C:\Documents and Settings\Narf\Desktop\edison11-hp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5350" y="4876800"/>
            <a:ext cx="42862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3" descr="C:\Documents and Settings\Narf\Desktop\thomas_edis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95800" cy="620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4" name="Rectangle 10"/>
          <p:cNvSpPr>
            <a:spLocks noChangeArrowheads="1"/>
          </p:cNvSpPr>
          <p:nvPr/>
        </p:nvSpPr>
        <p:spPr bwMode="auto">
          <a:xfrm>
            <a:off x="4572000" y="4267200"/>
            <a:ext cx="457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/>
              <a:t>On February 11, 2011. Google Doodle Honors</a:t>
            </a:r>
          </a:p>
          <a:p>
            <a:r>
              <a:rPr lang="en-US" sz="1600" b="1"/>
              <a:t>Thomas Edison's 164th Birthday</a:t>
            </a:r>
          </a:p>
        </p:txBody>
      </p:sp>
      <p:pic>
        <p:nvPicPr>
          <p:cNvPr id="104455" name="Picture 4" descr="C:\Documents and Settings\Narf\Desktop\firstlam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5213" y="1214438"/>
            <a:ext cx="1576387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 descr="otto_von_guerick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6722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4" name="Picture 3" descr="rietschle1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0"/>
            <a:ext cx="46482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Text Box 4"/>
          <p:cNvSpPr txBox="1">
            <a:spLocks noChangeArrowheads="1"/>
          </p:cNvSpPr>
          <p:nvPr/>
        </p:nvSpPr>
        <p:spPr bwMode="auto">
          <a:xfrm>
            <a:off x="0" y="5715000"/>
            <a:ext cx="449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Otto Von Guericke (1602-1686)  Age 83</a:t>
            </a: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4495800" y="2236788"/>
            <a:ext cx="4648200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He served as the mayor of Magdeburg, Germany from 1646 to 1676. </a:t>
            </a:r>
          </a:p>
          <a:p>
            <a:pPr>
              <a:spcBef>
                <a:spcPct val="50000"/>
              </a:spcBef>
            </a:pPr>
            <a:r>
              <a:rPr lang="en-US"/>
              <a:t>In 1650 he invented a type of vacuum pump consisting of a piston and an cylinder with two-way flaps to pull air out of whatever vessel it was connected to. </a:t>
            </a:r>
          </a:p>
        </p:txBody>
      </p:sp>
      <p:pic>
        <p:nvPicPr>
          <p:cNvPr id="105477" name="Picture 7" descr="Kenyon67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3550" y="4249738"/>
            <a:ext cx="2533650" cy="237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7" descr="blaise_pascal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8786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8" name="Text Box 4"/>
          <p:cNvSpPr txBox="1">
            <a:spLocks noChangeArrowheads="1"/>
          </p:cNvSpPr>
          <p:nvPr/>
        </p:nvSpPr>
        <p:spPr bwMode="auto">
          <a:xfrm>
            <a:off x="0" y="57150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Blaise Pascal (1623-1662)  Age 39</a:t>
            </a:r>
          </a:p>
        </p:txBody>
      </p:sp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4572000" y="2513013"/>
            <a:ext cx="45720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Pascal continued to influence mathematics throughout his life. In1653 he described a convenient tabular presentation for binomial coefficients, now called Pascal's triangle. </a:t>
            </a:r>
          </a:p>
        </p:txBody>
      </p:sp>
      <p:pic>
        <p:nvPicPr>
          <p:cNvPr id="106500" name="Picture 9" descr="PascalTriangleAnimated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4038600"/>
            <a:ext cx="2476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 Box 14"/>
          <p:cNvSpPr txBox="1">
            <a:spLocks noChangeArrowheads="1"/>
          </p:cNvSpPr>
          <p:nvPr/>
        </p:nvSpPr>
        <p:spPr bwMode="auto">
          <a:xfrm>
            <a:off x="0" y="6172200"/>
            <a:ext cx="449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Standard Atmosphere = 101.325 kPa</a:t>
            </a:r>
          </a:p>
        </p:txBody>
      </p:sp>
      <p:sp>
        <p:nvSpPr>
          <p:cNvPr id="106502" name="Text Box 15"/>
          <p:cNvSpPr txBox="1">
            <a:spLocks noChangeArrowheads="1"/>
          </p:cNvSpPr>
          <p:nvPr/>
        </p:nvSpPr>
        <p:spPr bwMode="auto">
          <a:xfrm>
            <a:off x="4572000" y="304800"/>
            <a:ext cx="457200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Pascal's law</a:t>
            </a:r>
            <a:r>
              <a:rPr lang="en-US"/>
              <a:t> or </a:t>
            </a:r>
            <a:r>
              <a:rPr lang="en-US" b="1"/>
              <a:t>Pascal's principle</a:t>
            </a:r>
            <a:r>
              <a:rPr lang="en-US"/>
              <a:t> “Pressure exerted anywhere in a confined fluid is transmitted equally and undiminished in all directions throughout the fluid.”</a:t>
            </a:r>
          </a:p>
          <a:p>
            <a:pPr>
              <a:spcBef>
                <a:spcPct val="50000"/>
              </a:spcBef>
            </a:pP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1" descr="http://member.ipmu.jp/damien.easson/gustav_magnus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8627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2" name="Text Box 3"/>
          <p:cNvSpPr txBox="1">
            <a:spLocks noChangeArrowheads="1"/>
          </p:cNvSpPr>
          <p:nvPr/>
        </p:nvSpPr>
        <p:spPr bwMode="auto">
          <a:xfrm>
            <a:off x="0" y="5881688"/>
            <a:ext cx="449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Heinrich Magnus (1802-1870)  Age 67</a:t>
            </a:r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572000" y="304800"/>
            <a:ext cx="4572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The Magnus effect is a principle of fluid dynamics that describes the lift created by the spin of an object that is moving through a fluid (gas or liquid). </a:t>
            </a:r>
          </a:p>
        </p:txBody>
      </p:sp>
      <p:pic>
        <p:nvPicPr>
          <p:cNvPr id="107524" name="Picture 12" descr="magnus-effe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7213" y="1524000"/>
            <a:ext cx="243998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13" descr="magnus_effec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4191000"/>
            <a:ext cx="2438400" cy="21320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0" descr="Daniel_Bernoulli_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831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6" name="Text Box 3"/>
          <p:cNvSpPr txBox="1">
            <a:spLocks noChangeArrowheads="1"/>
          </p:cNvSpPr>
          <p:nvPr/>
        </p:nvSpPr>
        <p:spPr bwMode="auto">
          <a:xfrm>
            <a:off x="0" y="5715000"/>
            <a:ext cx="449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Daniel Bernoulli (1700-1782)  Age 82</a:t>
            </a:r>
          </a:p>
        </p:txBody>
      </p:sp>
      <p:sp>
        <p:nvSpPr>
          <p:cNvPr id="108547" name="Text Box 7"/>
          <p:cNvSpPr txBox="1">
            <a:spLocks noChangeArrowheads="1"/>
          </p:cNvSpPr>
          <p:nvPr/>
        </p:nvSpPr>
        <p:spPr bwMode="auto">
          <a:xfrm>
            <a:off x="4572000" y="304800"/>
            <a:ext cx="4572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Was a Dutch-Swiss mathematician. He is remembered for his applications of mathematics to mechanics, especially fluid mechanics, and for his pioneering work in probability and statistics. </a:t>
            </a:r>
          </a:p>
        </p:txBody>
      </p:sp>
      <p:pic>
        <p:nvPicPr>
          <p:cNvPr id="108548" name="Picture 11" descr="bernoull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138613"/>
            <a:ext cx="4572000" cy="25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12" descr="Bernoulli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895600"/>
            <a:ext cx="1752600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Text Box 13"/>
          <p:cNvSpPr txBox="1">
            <a:spLocks noChangeArrowheads="1"/>
          </p:cNvSpPr>
          <p:nvPr/>
        </p:nvSpPr>
        <p:spPr bwMode="auto">
          <a:xfrm>
            <a:off x="4572000" y="2452688"/>
            <a:ext cx="457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Bernoulli's Principle </a:t>
            </a:r>
          </a:p>
        </p:txBody>
      </p:sp>
      <p:pic>
        <p:nvPicPr>
          <p:cNvPr id="108551" name="Picture 14" descr="bernoulliprincip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2895600"/>
            <a:ext cx="27432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2" name="Text Box 9"/>
          <p:cNvSpPr txBox="1">
            <a:spLocks noChangeArrowheads="1"/>
          </p:cNvSpPr>
          <p:nvPr/>
        </p:nvSpPr>
        <p:spPr bwMode="auto">
          <a:xfrm>
            <a:off x="0" y="6096000"/>
            <a:ext cx="4495800" cy="8429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endParaRPr lang="en-US" sz="80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Bernoulli's Equation:</a:t>
            </a:r>
          </a:p>
          <a:p>
            <a:pPr>
              <a:spcBef>
                <a:spcPct val="50000"/>
              </a:spcBef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108553" name="Picture 11" descr="bernoulli-Eq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0" y="6096000"/>
            <a:ext cx="22098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8" descr="Z:\projects\www\demos-html\wop2013\ClassicalPhysic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54866" y="1933238"/>
            <a:ext cx="7777514" cy="299152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65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400">
                <a:latin typeface="Calibri" pitchFamily="34" charset="0"/>
              </a:rPr>
              <a:t>Non-Newton Fluid</a:t>
            </a:r>
            <a:br>
              <a:rPr lang="en-US" sz="4400">
                <a:latin typeface="Calibri" pitchFamily="34" charset="0"/>
              </a:rPr>
            </a:br>
            <a:endParaRPr lang="en-US" sz="4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3_Office Them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13134</TotalTime>
  <Words>576</Words>
  <Application>Microsoft Office PowerPoint</Application>
  <PresentationFormat>On-screen Show (4:3)</PresentationFormat>
  <Paragraphs>70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Design Template</vt:lpstr>
      </vt:variant>
      <vt:variant>
        <vt:i4>4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Calibri</vt:lpstr>
      <vt:lpstr>Office Theme</vt:lpstr>
      <vt:lpstr>1_Office Theme</vt:lpstr>
      <vt:lpstr>2_Office Theme</vt:lpstr>
      <vt:lpstr>3_Office Theme</vt:lpstr>
      <vt:lpstr>Slide 1</vt:lpstr>
      <vt:lpstr>Slide 2</vt:lpstr>
      <vt:lpstr>Slide 3</vt:lpstr>
      <vt:lpstr>Slide 4</vt:lpstr>
      <vt:lpstr>Breaking Newton’s Law of Gravity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</vt:vector>
  </TitlesOfParts>
  <Company>UW Physics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Department User</dc:creator>
  <cp:lastModifiedBy>Steve Narf</cp:lastModifiedBy>
  <cp:revision>91</cp:revision>
  <dcterms:created xsi:type="dcterms:W3CDTF">2010-01-28T16:36:42Z</dcterms:created>
  <dcterms:modified xsi:type="dcterms:W3CDTF">2015-01-30T19:59:14Z</dcterms:modified>
</cp:coreProperties>
</file>